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371" r:id="rId2"/>
    <p:sldId id="538" r:id="rId3"/>
    <p:sldId id="549" r:id="rId4"/>
    <p:sldId id="543" r:id="rId5"/>
    <p:sldId id="541" r:id="rId6"/>
    <p:sldId id="540" r:id="rId7"/>
    <p:sldId id="548" r:id="rId8"/>
    <p:sldId id="546" r:id="rId9"/>
    <p:sldId id="551" r:id="rId10"/>
    <p:sldId id="553" r:id="rId11"/>
    <p:sldId id="552" r:id="rId12"/>
    <p:sldId id="461" r:id="rId13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84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56E7"/>
    <a:srgbClr val="CCDAEC"/>
    <a:srgbClr val="F6E7E6"/>
    <a:srgbClr val="A6A6A6"/>
    <a:srgbClr val="000000"/>
    <a:srgbClr val="C04F4C"/>
    <a:srgbClr val="CC706E"/>
    <a:srgbClr val="3BA0BB"/>
    <a:srgbClr val="EDF2F9"/>
    <a:srgbClr val="AF42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34" autoAdjust="0"/>
    <p:restoredTop sz="95482" autoAdjust="0"/>
  </p:normalViewPr>
  <p:slideViewPr>
    <p:cSldViewPr>
      <p:cViewPr>
        <p:scale>
          <a:sx n="125" d="100"/>
          <a:sy n="125" d="100"/>
        </p:scale>
        <p:origin x="-1224" y="-126"/>
      </p:cViewPr>
      <p:guideLst>
        <p:guide orient="horz" pos="184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720A848-7230-43D4-A2A5-E6FC0865F938}" type="datetimeFigureOut">
              <a:rPr lang="ko-KR" altLang="en-US"/>
              <a:pPr>
                <a:defRPr/>
              </a:pPr>
              <a:t>2015-06-09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989FAB7C-E7F7-49C7-AC98-875E2CB6EA4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501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3EEF3A-1723-44D4-8E02-C197ABF51E0D}" type="slidenum">
              <a:rPr lang="ko-KR" altLang="en-US" smtClean="0"/>
              <a:pPr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611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3EEF3A-1723-44D4-8E02-C197ABF51E0D}" type="slidenum">
              <a:rPr lang="ko-KR" altLang="en-US" smtClean="0"/>
              <a:pPr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184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3EEF3A-1723-44D4-8E02-C197ABF51E0D}" type="slidenum">
              <a:rPr lang="ko-KR" altLang="en-US" smtClean="0"/>
              <a:pPr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611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3EEF3A-1723-44D4-8E02-C197ABF51E0D}" type="slidenum">
              <a:rPr lang="ko-KR" altLang="en-US" smtClean="0"/>
              <a:pPr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184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3EEF3A-1723-44D4-8E02-C197ABF51E0D}" type="slidenum">
              <a:rPr lang="ko-KR" altLang="en-US" smtClean="0"/>
              <a:pPr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184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3EEF3A-1723-44D4-8E02-C197ABF51E0D}" type="slidenum">
              <a:rPr lang="ko-KR" altLang="en-US" smtClean="0"/>
              <a:pPr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184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3EEF3A-1723-44D4-8E02-C197ABF51E0D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184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3EEF3A-1723-44D4-8E02-C197ABF51E0D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184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3EEF3A-1723-44D4-8E02-C197ABF51E0D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184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23EEF3A-1723-44D4-8E02-C197ABF51E0D}" type="slidenum">
              <a:rPr lang="ko-KR" altLang="en-US" smtClean="0"/>
              <a:pPr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184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6" descr="01.jpg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756"/>
          <a:stretch/>
        </p:blipFill>
        <p:spPr bwMode="auto">
          <a:xfrm>
            <a:off x="0" y="11088"/>
            <a:ext cx="9144000" cy="6120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그룹 7"/>
          <p:cNvGrpSpPr>
            <a:grpSpLocks/>
          </p:cNvGrpSpPr>
          <p:nvPr userDrawn="1"/>
        </p:nvGrpSpPr>
        <p:grpSpPr bwMode="auto">
          <a:xfrm>
            <a:off x="3851275" y="3860800"/>
            <a:ext cx="5078413" cy="2374900"/>
            <a:chOff x="3711494" y="2943228"/>
            <a:chExt cx="5076978" cy="2374508"/>
          </a:xfrm>
        </p:grpSpPr>
        <p:pic>
          <p:nvPicPr>
            <p:cNvPr id="6" name="Picture 13" descr="C:\Documents and Settings\MyHome\바탕 화면\Design\Image\world map(2048x768)_01_120102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3711494" y="2943228"/>
              <a:ext cx="5076978" cy="2374508"/>
            </a:xfrm>
            <a:prstGeom prst="rect">
              <a:avLst/>
            </a:prstGeom>
            <a:noFill/>
          </p:spPr>
        </p:pic>
        <p:pic>
          <p:nvPicPr>
            <p:cNvPr id="7" name="Picture 11" descr="C:\Documents and Settings\MyHome\바탕 화면\Design\Image\earth_03-01_120105.png"/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5698801" y="3321600"/>
              <a:ext cx="1402192" cy="144378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3387456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01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7" name="그림 16" descr="vi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77" y="1978278"/>
            <a:ext cx="9143245" cy="305384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:\02. 디자인\디자인작업\PNG\배경\bg2 (11)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 b="12539"/>
          <a:stretch>
            <a:fillRect/>
          </a:stretch>
        </p:blipFill>
        <p:spPr bwMode="auto">
          <a:xfrm>
            <a:off x="0" y="-9872"/>
            <a:ext cx="9144000" cy="6867872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bg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그림 8" descr="vi.png"/>
          <p:cNvPicPr>
            <a:picLocks noChangeAspect="1"/>
          </p:cNvPicPr>
          <p:nvPr userDrawn="1"/>
        </p:nvPicPr>
        <p:blipFill>
          <a:blip r:embed="rId3" cstate="print"/>
          <a:srcRect b="21018"/>
          <a:stretch>
            <a:fillRect/>
          </a:stretch>
        </p:blipFill>
        <p:spPr>
          <a:xfrm>
            <a:off x="377" y="4446022"/>
            <a:ext cx="9143245" cy="241197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blipFill dpi="0" rotWithShape="1">
          <a:blip r:embed="rId2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3505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 descr="0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그룹 7"/>
          <p:cNvGrpSpPr>
            <a:grpSpLocks/>
          </p:cNvGrpSpPr>
          <p:nvPr userDrawn="1"/>
        </p:nvGrpSpPr>
        <p:grpSpPr bwMode="auto">
          <a:xfrm>
            <a:off x="3851275" y="3860800"/>
            <a:ext cx="5078413" cy="2374900"/>
            <a:chOff x="3711494" y="2943228"/>
            <a:chExt cx="5076978" cy="2374508"/>
          </a:xfrm>
        </p:grpSpPr>
        <p:pic>
          <p:nvPicPr>
            <p:cNvPr id="4" name="Picture 13" descr="C:\Documents and Settings\MyHome\바탕 화면\Design\Image\world map(2048x768)_01_120102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3711494" y="2943228"/>
              <a:ext cx="5076978" cy="2374508"/>
            </a:xfrm>
            <a:prstGeom prst="rect">
              <a:avLst/>
            </a:prstGeom>
            <a:noFill/>
          </p:spPr>
        </p:pic>
        <p:pic>
          <p:nvPicPr>
            <p:cNvPr id="5" name="Picture 11" descr="C:\Documents and Settings\MyHome\바탕 화면\Design\Image\earth_03-01_120105.png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5698801" y="3321600"/>
              <a:ext cx="1402192" cy="144378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</p:pic>
      </p:grpSp>
      <p:cxnSp>
        <p:nvCxnSpPr>
          <p:cNvPr id="6" name="직선 연결선 5"/>
          <p:cNvCxnSpPr/>
          <p:nvPr userDrawn="1"/>
        </p:nvCxnSpPr>
        <p:spPr>
          <a:xfrm rot="5400000">
            <a:off x="-2285206" y="3428206"/>
            <a:ext cx="6858000" cy="15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652463" y="333375"/>
            <a:ext cx="55403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defRPr/>
            </a:pPr>
            <a:r>
              <a:rPr lang="en-US" altLang="ko-KR" sz="1200" dirty="0" smtClean="0">
                <a:solidFill>
                  <a:srgbClr val="BFBFBF"/>
                </a:solidFill>
                <a:latin typeface="HY견고딕" pitchFamily="18" charset="-127"/>
                <a:ea typeface="HY견고딕" pitchFamily="18" charset="-127"/>
              </a:rPr>
              <a:t>HyBus CO.,LTD.  Embedded System Leader</a:t>
            </a:r>
          </a:p>
          <a:p>
            <a:pPr eaLnBrk="1" hangingPunct="1">
              <a:defRPr/>
            </a:pPr>
            <a:endParaRPr lang="ko-KR" altLang="en-US" sz="1200" dirty="0" smtClean="0">
              <a:solidFill>
                <a:srgbClr val="BFBFBF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242888" y="6642100"/>
            <a:ext cx="81915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600" smtClean="0">
                <a:solidFill>
                  <a:srgbClr val="A6A6A6"/>
                </a:solidFill>
              </a:rPr>
              <a:t>Ver2. March 2015</a:t>
            </a:r>
            <a:endParaRPr lang="ko-KR" altLang="en-US" sz="600" smtClean="0">
              <a:solidFill>
                <a:srgbClr val="A6A6A6"/>
              </a:solidFill>
            </a:endParaRPr>
          </a:p>
        </p:txBody>
      </p:sp>
      <p:sp>
        <p:nvSpPr>
          <p:cNvPr id="9" name="TextBox 82"/>
          <p:cNvSpPr txBox="1"/>
          <p:nvPr userDrawn="1"/>
        </p:nvSpPr>
        <p:spPr>
          <a:xfrm>
            <a:off x="1247775" y="6577013"/>
            <a:ext cx="2592388" cy="230187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Copyright all right reserved by </a:t>
            </a:r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HyBus </a:t>
            </a:r>
            <a:r>
              <a:rPr kumimoji="0"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Co., Ltd.</a:t>
            </a:r>
            <a:endParaRPr kumimoji="0" lang="ko-KR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10" name="TextBox 82"/>
          <p:cNvSpPr txBox="1"/>
          <p:nvPr userDrawn="1"/>
        </p:nvSpPr>
        <p:spPr>
          <a:xfrm>
            <a:off x="1236663" y="6259513"/>
            <a:ext cx="6627812" cy="338137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Head Office : Rm.901 DAERUNG POST TOWER 3cha, 182-4 </a:t>
            </a:r>
            <a:r>
              <a:rPr kumimoji="0" lang="en-US" altLang="ko-KR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Guro</a:t>
            </a:r>
            <a:r>
              <a:rPr kumimoji="0"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-dong, Guro-gu, Seoul, Korea ZIP:152-746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|  T. +82-2-2028-0600   F. +82-2-2028-0602    www.hybus.net</a:t>
            </a:r>
            <a:endParaRPr kumimoji="0" lang="ko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grpSp>
        <p:nvGrpSpPr>
          <p:cNvPr id="11" name="그룹 1"/>
          <p:cNvGrpSpPr>
            <a:grpSpLocks/>
          </p:cNvGrpSpPr>
          <p:nvPr userDrawn="1"/>
        </p:nvGrpSpPr>
        <p:grpSpPr bwMode="auto">
          <a:xfrm>
            <a:off x="7380288" y="6262688"/>
            <a:ext cx="1635125" cy="479425"/>
            <a:chOff x="7137480" y="6251163"/>
            <a:chExt cx="1636245" cy="479699"/>
          </a:xfrm>
        </p:grpSpPr>
        <p:sp>
          <p:nvSpPr>
            <p:cNvPr id="12" name="TextBox 3"/>
            <p:cNvSpPr txBox="1">
              <a:spLocks noChangeArrowheads="1"/>
            </p:cNvSpPr>
            <p:nvPr/>
          </p:nvSpPr>
          <p:spPr bwMode="auto">
            <a:xfrm>
              <a:off x="7137480" y="6251163"/>
              <a:ext cx="988101" cy="230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900" b="1" dirty="0">
                  <a:solidFill>
                    <a:srgbClr val="0070C0"/>
                  </a:solidFill>
                  <a:latin typeface="맑은 고딕" pitchFamily="50" charset="-127"/>
                  <a:ea typeface="Arial Unicode MS" pitchFamily="50" charset="-127"/>
                  <a:cs typeface="Arial Unicode MS" pitchFamily="50" charset="-127"/>
                </a:rPr>
                <a:t>HyBus Co.,Ltd</a:t>
              </a:r>
              <a:r>
                <a:rPr lang="en-US" altLang="ko-KR" sz="900" b="1" dirty="0">
                  <a:solidFill>
                    <a:srgbClr val="333399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.</a:t>
              </a:r>
              <a:endParaRPr lang="ko-KR" altLang="en-US" sz="900" b="1" dirty="0">
                <a:solidFill>
                  <a:srgbClr val="333399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3" name="TextBox 4"/>
            <p:cNvSpPr txBox="1">
              <a:spLocks noChangeArrowheads="1"/>
            </p:cNvSpPr>
            <p:nvPr/>
          </p:nvSpPr>
          <p:spPr bwMode="auto">
            <a:xfrm>
              <a:off x="7137480" y="6422711"/>
              <a:ext cx="1636245" cy="308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Powerful </a:t>
              </a:r>
              <a:r>
                <a:rPr lang="en-US" altLang="ko-KR" sz="700" dirty="0" smtClean="0">
                  <a:solidFill>
                    <a:schemeClr val="bg1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Embedded System Leader</a:t>
              </a:r>
            </a:p>
            <a:p>
              <a:pPr eaLnBrk="1" hangingPunct="1">
                <a:defRPr/>
              </a:pPr>
              <a:r>
                <a:rPr lang="en-US" altLang="ko-KR" sz="700" dirty="0" smtClean="0">
                  <a:solidFill>
                    <a:schemeClr val="bg1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www.hybus.net</a:t>
              </a:r>
              <a:endParaRPr lang="en-US" altLang="ko-KR" sz="7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14" name="Picture 4" descr="D:\HyBus_File\공통문서\logopng.png"/>
          <p:cNvPicPr>
            <a:picLocks noChangeAspect="1" noChangeArrowheads="1"/>
          </p:cNvPicPr>
          <p:nvPr userDrawn="1"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552" y="6299877"/>
            <a:ext cx="846002" cy="42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187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 smtClean="0"/>
              <a:t>ADD A TITLE SLIDE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D21D29-A35E-45B7-A815-2144CFDEA0FF}" type="datetimeFigureOut">
              <a:rPr lang="ko-KR" altLang="en-US" smtClean="0"/>
              <a:pPr/>
              <a:t>2015-06-09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3AD4D-FDEB-4C62-A936-7D9775ED795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Picture 2" descr="F:\02. 디자인\디자인작업\PNG\배경\bg2 (11).jpg"/>
          <p:cNvPicPr>
            <a:picLocks noChangeAspect="1" noChangeArrowheads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71" b="12540"/>
          <a:stretch/>
        </p:blipFill>
        <p:spPr bwMode="auto">
          <a:xfrm>
            <a:off x="3411" y="0"/>
            <a:ext cx="9144000" cy="4793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73" r:id="rId2"/>
    <p:sldLayoutId id="2147483674" r:id="rId3"/>
    <p:sldLayoutId id="2147483681" r:id="rId4"/>
    <p:sldLayoutId id="2147483678" r:id="rId5"/>
    <p:sldLayoutId id="2147483679" r:id="rId6"/>
    <p:sldLayoutId id="2147483683" r:id="rId7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pn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4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14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6"/>
          <p:cNvSpPr>
            <a:spLocks noChangeArrowheads="1"/>
          </p:cNvSpPr>
          <p:nvPr/>
        </p:nvSpPr>
        <p:spPr bwMode="auto">
          <a:xfrm>
            <a:off x="739080" y="2234007"/>
            <a:ext cx="71362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defRPr/>
            </a:pPr>
            <a:r>
              <a:rPr kumimoji="0" lang="ko-KR" altLang="en-US" sz="2800" b="1" dirty="0" smtClean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</a:rPr>
              <a:t>사물인터넷 기반 </a:t>
            </a:r>
            <a:r>
              <a:rPr kumimoji="0" lang="en-US" altLang="ko-KR" sz="28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Intel SoC </a:t>
            </a:r>
            <a:r>
              <a:rPr kumimoji="0" lang="ko-KR" altLang="en-US" sz="2800" b="1" dirty="0" smtClean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</a:rPr>
              <a:t>융합 플랫폼</a:t>
            </a:r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746575" y="1898830"/>
            <a:ext cx="712879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defRPr/>
            </a:pPr>
            <a:r>
              <a:rPr kumimoji="0" lang="ko-KR" altLang="en-US" sz="1400" b="1" dirty="0" smtClean="0">
                <a:solidFill>
                  <a:schemeClr val="accent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하나의 작은 플랫폼</a:t>
            </a:r>
            <a:r>
              <a:rPr kumimoji="0" lang="en-US" altLang="ko-KR" sz="1400" b="1" dirty="0" smtClean="0">
                <a:solidFill>
                  <a:schemeClr val="accent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0" lang="ko-KR" altLang="en-US" sz="1400" b="1" dirty="0" smtClean="0">
                <a:solidFill>
                  <a:schemeClr val="accent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무한한 가능성 </a:t>
            </a:r>
            <a:r>
              <a:rPr kumimoji="0" lang="en-US" altLang="ko-KR" sz="1400" b="1" dirty="0" smtClean="0">
                <a:solidFill>
                  <a:schemeClr val="accent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Intel Edison Development Platform</a:t>
            </a:r>
            <a:endParaRPr kumimoji="0" lang="ko-KR" altLang="en-US" sz="1400" b="1" dirty="0" smtClean="0">
              <a:solidFill>
                <a:schemeClr val="accent2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" name="그룹 1"/>
          <p:cNvGrpSpPr>
            <a:grpSpLocks/>
          </p:cNvGrpSpPr>
          <p:nvPr/>
        </p:nvGrpSpPr>
        <p:grpSpPr bwMode="auto">
          <a:xfrm>
            <a:off x="1106615" y="6203784"/>
            <a:ext cx="1635125" cy="479425"/>
            <a:chOff x="7137480" y="6251163"/>
            <a:chExt cx="1636245" cy="479699"/>
          </a:xfrm>
        </p:grpSpPr>
        <p:sp>
          <p:nvSpPr>
            <p:cNvPr id="9" name="TextBox 3"/>
            <p:cNvSpPr txBox="1">
              <a:spLocks noChangeArrowheads="1"/>
            </p:cNvSpPr>
            <p:nvPr/>
          </p:nvSpPr>
          <p:spPr bwMode="auto">
            <a:xfrm>
              <a:off x="7137480" y="6251163"/>
              <a:ext cx="988101" cy="230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900" b="1" dirty="0">
                  <a:solidFill>
                    <a:srgbClr val="0070C0"/>
                  </a:solidFill>
                  <a:latin typeface="맑은 고딕" pitchFamily="50" charset="-127"/>
                  <a:ea typeface="Arial Unicode MS" pitchFamily="50" charset="-127"/>
                  <a:cs typeface="Arial Unicode MS" pitchFamily="50" charset="-127"/>
                </a:rPr>
                <a:t>HyBus Co.,Ltd</a:t>
              </a:r>
              <a:r>
                <a:rPr lang="en-US" altLang="ko-KR" sz="900" b="1" dirty="0">
                  <a:solidFill>
                    <a:srgbClr val="333399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.</a:t>
              </a:r>
              <a:endParaRPr lang="ko-KR" altLang="en-US" sz="900" b="1" dirty="0">
                <a:solidFill>
                  <a:srgbClr val="333399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0" name="TextBox 4"/>
            <p:cNvSpPr txBox="1">
              <a:spLocks noChangeArrowheads="1"/>
            </p:cNvSpPr>
            <p:nvPr/>
          </p:nvSpPr>
          <p:spPr bwMode="auto">
            <a:xfrm>
              <a:off x="7137480" y="6422711"/>
              <a:ext cx="1636245" cy="308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eaLnBrk="1" hangingPunct="1">
                <a:defRPr/>
              </a:pPr>
              <a:r>
                <a:rPr lang="en-US" altLang="ko-KR" sz="700" dirty="0">
                  <a:solidFill>
                    <a:schemeClr val="bg1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Powerful </a:t>
              </a:r>
              <a:r>
                <a:rPr lang="en-US" altLang="ko-KR" sz="700" dirty="0" smtClean="0">
                  <a:solidFill>
                    <a:schemeClr val="bg1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Embedded System Leader</a:t>
              </a:r>
            </a:p>
            <a:p>
              <a:pPr eaLnBrk="1" hangingPunct="1">
                <a:defRPr/>
              </a:pPr>
              <a:r>
                <a:rPr lang="en-US" altLang="ko-KR" sz="700" dirty="0" smtClean="0">
                  <a:solidFill>
                    <a:schemeClr val="bg1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www.hybus.net</a:t>
              </a:r>
              <a:endParaRPr lang="en-US" altLang="ko-KR" sz="7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11" name="Picture 4" descr="D:\HyBus_File\공통문서\logopng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55" y="6241718"/>
            <a:ext cx="846002" cy="42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6756072" y="6288898"/>
            <a:ext cx="2357948" cy="539122"/>
            <a:chOff x="112357" y="4960923"/>
            <a:chExt cx="4211965" cy="96302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357" y="4960923"/>
              <a:ext cx="994258" cy="963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3469" y="4960923"/>
              <a:ext cx="1301415" cy="961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1740" y="4960923"/>
              <a:ext cx="1582582" cy="961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5536849" y="2757227"/>
            <a:ext cx="14975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solidFill>
                  <a:srgbClr val="4756E7"/>
                </a:solidFill>
                <a:latin typeface="HY산B" panose="02030600000101010101" pitchFamily="18" charset="-127"/>
                <a:ea typeface="HY산B" panose="02030600000101010101" pitchFamily="18" charset="-127"/>
              </a:rPr>
              <a:t>Edison</a:t>
            </a:r>
            <a:endParaRPr lang="ko-KR" altLang="en-US" sz="3200" b="1" dirty="0">
              <a:solidFill>
                <a:srgbClr val="4756E7"/>
              </a:solidFill>
              <a:latin typeface="HY산B" panose="02030600000101010101" pitchFamily="18" charset="-127"/>
              <a:ea typeface="HY산B" panose="0203060000010101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969" y="1151850"/>
            <a:ext cx="1878412" cy="1792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38" y="4087975"/>
            <a:ext cx="2677613" cy="172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555" y="4102620"/>
            <a:ext cx="2708170" cy="1712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04" y="1157445"/>
            <a:ext cx="2739447" cy="1773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936" y="1151850"/>
            <a:ext cx="2707788" cy="1778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그림 5" descr="나뭇잎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8" t="2" r="-2" b="-8820"/>
          <a:stretch>
            <a:fillRect/>
          </a:stretch>
        </p:blipFill>
        <p:spPr bwMode="auto">
          <a:xfrm>
            <a:off x="4162425" y="-7938"/>
            <a:ext cx="4978400" cy="209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4"/>
          <p:cNvSpPr txBox="1">
            <a:spLocks noChangeArrowheads="1"/>
          </p:cNvSpPr>
          <p:nvPr/>
        </p:nvSpPr>
        <p:spPr bwMode="auto">
          <a:xfrm>
            <a:off x="390525" y="188913"/>
            <a:ext cx="52491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defRPr/>
            </a:pPr>
            <a:r>
              <a:rPr lang="ko-KR" altLang="en-US" sz="32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Arial" charset="0"/>
              </a:rPr>
              <a:t>활용 사례분야 </a:t>
            </a:r>
            <a:r>
              <a:rPr lang="en-US" altLang="ko-KR" sz="14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Arial" charset="0"/>
              </a:rPr>
              <a:t>Development Projects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1520" y="2951857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Edison </a:t>
            </a:r>
            <a:r>
              <a:rPr lang="en-US" altLang="ko-K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DRone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8805" y="2951857"/>
            <a:ext cx="1207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Edison </a:t>
            </a:r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DRone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67155" y="2951857"/>
            <a:ext cx="1633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Edison 2</a:t>
            </a:r>
            <a:r>
              <a:rPr lang="ko-KR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족 보행로봇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1140" y="5859270"/>
            <a:ext cx="1436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Edison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3D 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Printer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16555" y="5859270"/>
            <a:ext cx="1154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Edison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Robot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01789" y="5859270"/>
            <a:ext cx="1243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Synapse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Dress”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9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969" y="4090954"/>
            <a:ext cx="2508481" cy="1724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362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5" descr="나뭇잎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8" t="2" r="-2" b="-8820"/>
          <a:stretch>
            <a:fillRect/>
          </a:stretch>
        </p:blipFill>
        <p:spPr bwMode="auto">
          <a:xfrm>
            <a:off x="4162425" y="-7938"/>
            <a:ext cx="4978400" cy="209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4"/>
          <p:cNvSpPr txBox="1">
            <a:spLocks noChangeArrowheads="1"/>
          </p:cNvSpPr>
          <p:nvPr/>
        </p:nvSpPr>
        <p:spPr bwMode="auto">
          <a:xfrm>
            <a:off x="390525" y="188913"/>
            <a:ext cx="40914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defRPr/>
            </a:pPr>
            <a:r>
              <a:rPr lang="ko-KR" altLang="en-US" sz="32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Arial" charset="0"/>
              </a:rPr>
              <a:t>활용 사례분야</a:t>
            </a:r>
            <a:endParaRPr lang="en-US" altLang="ko-KR" sz="3200" b="1" dirty="0" smtClean="0">
              <a:solidFill>
                <a:schemeClr val="accent1">
                  <a:lumMod val="75000"/>
                </a:schemeClr>
              </a:solidFill>
              <a:latin typeface="+mn-ea"/>
              <a:ea typeface="+mn-ea"/>
              <a:cs typeface="Arial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1" y="1628800"/>
            <a:ext cx="8902975" cy="4712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6525" y="1268760"/>
            <a:ext cx="3187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Intel Edison”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상호 운용성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보안 확장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232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/>
          <p:cNvSpPr txBox="1">
            <a:spLocks noChangeArrowheads="1"/>
          </p:cNvSpPr>
          <p:nvPr/>
        </p:nvSpPr>
        <p:spPr bwMode="auto">
          <a:xfrm>
            <a:off x="1619672" y="3140968"/>
            <a:ext cx="249125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defRPr/>
            </a:pPr>
            <a:r>
              <a:rPr kumimoji="0" lang="en-US" altLang="ko-KR" sz="3600" b="1" dirty="0" smtClean="0">
                <a:solidFill>
                  <a:srgbClr val="7F7F7F"/>
                </a:solidFill>
                <a:effectLst>
                  <a:reflection blurRad="6350" stA="55000" endA="300" endPos="45500" dir="5400000" sy="-100000" algn="bl" rotWithShape="0"/>
                </a:effectLst>
                <a:latin typeface="맑은 고딕" pitchFamily="50" charset="-127"/>
                <a:ea typeface="맑은 고딕" pitchFamily="50" charset="-127"/>
              </a:rPr>
              <a:t>Thank you</a:t>
            </a:r>
            <a:endParaRPr kumimoji="0" lang="ko-KR" altLang="en-US" sz="3600" b="1" dirty="0" smtClean="0">
              <a:solidFill>
                <a:srgbClr val="7F7F7F"/>
              </a:solidFill>
              <a:effectLst>
                <a:reflection blurRad="6350" stA="55000" endA="300" endPos="45500" dir="5400000" sy="-100000" algn="bl" rotWithShape="0"/>
              </a:effectLst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147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9" name="그림 5" descr="나뭇잎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8" t="2" r="-2" b="-8820"/>
          <a:stretch>
            <a:fillRect/>
          </a:stretch>
        </p:blipFill>
        <p:spPr bwMode="auto">
          <a:xfrm>
            <a:off x="4162425" y="-7938"/>
            <a:ext cx="4978400" cy="209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14"/>
          <p:cNvSpPr txBox="1">
            <a:spLocks noChangeArrowheads="1"/>
          </p:cNvSpPr>
          <p:nvPr/>
        </p:nvSpPr>
        <p:spPr bwMode="auto">
          <a:xfrm>
            <a:off x="390525" y="188913"/>
            <a:ext cx="333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defRPr/>
            </a:pPr>
            <a:r>
              <a:rPr lang="ko-KR" altLang="en-US" sz="32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Arial" charset="0"/>
              </a:rPr>
              <a:t>개요</a:t>
            </a:r>
            <a:endParaRPr lang="en-US" altLang="ko-KR" sz="3200" b="1" dirty="0" smtClean="0">
              <a:solidFill>
                <a:schemeClr val="accent1">
                  <a:lumMod val="75000"/>
                </a:schemeClr>
              </a:solidFill>
              <a:latin typeface="+mn-ea"/>
              <a:ea typeface="+mn-ea"/>
              <a:cs typeface="Arial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0544" y="1281899"/>
            <a:ext cx="61816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C00000"/>
                </a:solidFill>
                <a:latin typeface="+mn-ea"/>
                <a:ea typeface="+mn-ea"/>
              </a:rPr>
              <a:t>인텔의 사물인터넷 플랫폼 </a:t>
            </a:r>
            <a:r>
              <a:rPr lang="en-US" altLang="ko-KR" b="1" dirty="0" smtClean="0">
                <a:solidFill>
                  <a:srgbClr val="C00000"/>
                </a:solidFill>
                <a:latin typeface="+mn-ea"/>
                <a:ea typeface="+mn-ea"/>
              </a:rPr>
              <a:t>“</a:t>
            </a:r>
            <a:r>
              <a:rPr lang="ko-KR" altLang="en-US" b="1" dirty="0" smtClean="0">
                <a:solidFill>
                  <a:srgbClr val="C00000"/>
                </a:solidFill>
                <a:latin typeface="+mn-ea"/>
                <a:ea typeface="+mn-ea"/>
              </a:rPr>
              <a:t>에디슨</a:t>
            </a:r>
            <a:r>
              <a:rPr lang="en-US" altLang="ko-KR" b="1" dirty="0" smtClean="0">
                <a:solidFill>
                  <a:srgbClr val="C00000"/>
                </a:solidFill>
                <a:latin typeface="+mn-ea"/>
                <a:ea typeface="+mn-ea"/>
              </a:rPr>
              <a:t>”</a:t>
            </a:r>
          </a:p>
          <a:p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Intel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® Edison —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하나의 작은 플랫폼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무한한 가능성</a:t>
            </a:r>
            <a:endParaRPr lang="ko-KR" altLang="en-US" dirty="0">
              <a:solidFill>
                <a:schemeClr val="accent1">
                  <a:lumMod val="7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26" y="3248980"/>
            <a:ext cx="5161826" cy="2672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직사각형 42"/>
          <p:cNvSpPr/>
          <p:nvPr/>
        </p:nvSpPr>
        <p:spPr>
          <a:xfrm>
            <a:off x="370544" y="1954508"/>
            <a:ext cx="61816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인텔은 지난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2014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년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CES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를 통해 사물인터넷 기반의 플랫폼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Edison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을 발표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저전력 패키지 기반으로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듀얼코어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CPU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와 싱글코어 마이크로 컨트롤러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통합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Wifi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블루투스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메모리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, </a:t>
            </a:r>
            <a:r>
              <a:rPr kumimoji="0" lang="en-US" altLang="ko-KR" sz="1200" dirty="0" smtClean="0">
                <a:solidFill>
                  <a:schemeClr val="accent2">
                    <a:lumMod val="75000"/>
                    <a:alpha val="99000"/>
                  </a:schemeClr>
                </a:solidFill>
                <a:latin typeface="Arial" charset="0"/>
                <a:ea typeface="HY견고딕" pitchFamily="18" charset="-127"/>
                <a:cs typeface="Arial" charset="0"/>
              </a:rPr>
              <a:t>Storage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로 구성 단순화 및 확장 능력 극대화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96526" y="5970385"/>
            <a:ext cx="24302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2014 CES Intel Edison </a:t>
            </a:r>
            <a:r>
              <a:rPr lang="ko-KR" altLang="en-US" sz="1200" dirty="0" smtClean="0">
                <a:latin typeface="+mn-ea"/>
                <a:ea typeface="+mn-ea"/>
              </a:rPr>
              <a:t>발표현장</a:t>
            </a:r>
            <a:endParaRPr lang="en-US" altLang="ko-KR" sz="1200" dirty="0" smtClean="0">
              <a:latin typeface="+mn-ea"/>
              <a:ea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832140" y="5255623"/>
            <a:ext cx="2430269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  <a:ea typeface="+mn-ea"/>
              </a:rPr>
              <a:t>Intel “Edison”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787135" y="5611015"/>
            <a:ext cx="29703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Intel® Atom™ processor, </a:t>
            </a:r>
            <a:endParaRPr lang="en-US" altLang="ko-KR" sz="1200" dirty="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Bluetooth, WIFI, I/O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가 내장된 </a:t>
            </a:r>
            <a:b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</a:b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IOT &amp; wearable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rPr>
              <a:t>개발용 초소형 컴퓨터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410" y="3248980"/>
            <a:ext cx="3577803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933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250" y="2972127"/>
            <a:ext cx="4885235" cy="3685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그림 5" descr="나뭇잎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8" t="2" r="-2" b="-8820"/>
          <a:stretch>
            <a:fillRect/>
          </a:stretch>
        </p:blipFill>
        <p:spPr bwMode="auto">
          <a:xfrm>
            <a:off x="4162425" y="-7938"/>
            <a:ext cx="4978400" cy="209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14"/>
          <p:cNvSpPr txBox="1">
            <a:spLocks noChangeArrowheads="1"/>
          </p:cNvSpPr>
          <p:nvPr/>
        </p:nvSpPr>
        <p:spPr bwMode="auto">
          <a:xfrm>
            <a:off x="390525" y="188913"/>
            <a:ext cx="333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defRPr/>
            </a:pPr>
            <a:r>
              <a:rPr lang="ko-KR" altLang="en-US" sz="32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Arial" charset="0"/>
              </a:rPr>
              <a:t>제품 특징</a:t>
            </a:r>
            <a:endParaRPr lang="en-US" altLang="ko-KR" sz="3200" b="1" dirty="0" smtClean="0">
              <a:solidFill>
                <a:schemeClr val="accent1">
                  <a:lumMod val="75000"/>
                </a:schemeClr>
              </a:solidFill>
              <a:latin typeface="+mn-ea"/>
              <a:ea typeface="+mn-ea"/>
              <a:cs typeface="Arial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6524" y="1055837"/>
            <a:ext cx="8640961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작지만 강력하고 </a:t>
            </a:r>
            <a:r>
              <a:rPr lang="ko-KR" altLang="en-US" sz="1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확장성이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우수한 </a:t>
            </a:r>
            <a:r>
              <a:rPr lang="ko-KR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사물인터넷 전용 하드웨어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•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저전력 패키지에서 복잡한 데이터 수집을 지원하는 고성능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듀얼코어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CPU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및 싱글코어 마이크로 컨트롤러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•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통합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Wi-Fi,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블루투스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, LE,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메모리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스토리지로 구성 단순화 및 확장 능력 극대화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•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전체 프로젝트 설계를 지원하고 유연성을 극대화하는 확장 보드 옵션과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40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개의 다중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GPIO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인터페이스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96524" y="2348880"/>
            <a:ext cx="8640961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소프트웨어 호환성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•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인텔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Edison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용 인텔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®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IoT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개발자 키트에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커넥티드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센서 기반 사물 인터넷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(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IoT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)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응용 프로그램 개발을 위한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C, C++,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 Python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및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Node.js/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Javascript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지원 추가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• Arduino*, Eclipse, Wyliodrin*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및 인텔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XDK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등 각종 통합 개발 환경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무료 지원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 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96524" y="3789040"/>
            <a:ext cx="8370931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지원 환경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•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프로젝트 아이디어를 공유하고 타 제품 사용자와의 참여를 유도하는 온라인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커뮤니티 활성화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•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인텔 제품 전문가 지원 및 오픈 소스 커뮤니티 소프트웨어 도구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•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장치 간 통신과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클라우드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기반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멀티테넌트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시계열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분석 서비스를 제공하는 장치 간 프레임워크 및 장치와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클라우드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간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프레임워크에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대한 액세스 지원</a:t>
            </a:r>
          </a:p>
        </p:txBody>
      </p:sp>
    </p:spTree>
    <p:extLst>
      <p:ext uri="{BB962C8B-B14F-4D97-AF65-F5344CB8AC3E}">
        <p14:creationId xmlns:p14="http://schemas.microsoft.com/office/powerpoint/2010/main" val="222800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50" y="1765717"/>
            <a:ext cx="4627110" cy="2160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416" y="4170924"/>
            <a:ext cx="2744719" cy="2099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모서리가 둥근 직사각형 27"/>
          <p:cNvSpPr/>
          <p:nvPr/>
        </p:nvSpPr>
        <p:spPr>
          <a:xfrm>
            <a:off x="2591814" y="4170923"/>
            <a:ext cx="3105345" cy="2414355"/>
          </a:xfrm>
          <a:prstGeom prst="roundRect">
            <a:avLst>
              <a:gd name="adj" fmla="val 6879"/>
            </a:avLst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6" name="그림 5" descr="나뭇잎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8" t="2" r="-2" b="-8820"/>
          <a:stretch>
            <a:fillRect/>
          </a:stretch>
        </p:blipFill>
        <p:spPr bwMode="auto">
          <a:xfrm>
            <a:off x="4162425" y="-7938"/>
            <a:ext cx="4978400" cy="209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4"/>
          <p:cNvSpPr txBox="1">
            <a:spLocks noChangeArrowheads="1"/>
          </p:cNvSpPr>
          <p:nvPr/>
        </p:nvSpPr>
        <p:spPr bwMode="auto">
          <a:xfrm>
            <a:off x="390525" y="188913"/>
            <a:ext cx="40914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defRPr/>
            </a:pPr>
            <a:r>
              <a:rPr lang="ko-KR" altLang="en-US" sz="32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Arial" charset="0"/>
              </a:rPr>
              <a:t>제품</a:t>
            </a:r>
            <a:r>
              <a:rPr lang="en-US" altLang="ko-KR" sz="32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Arial" charset="0"/>
              </a:rPr>
              <a:t> </a:t>
            </a:r>
            <a:r>
              <a:rPr lang="ko-KR" altLang="en-US" sz="32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Arial" charset="0"/>
              </a:rPr>
              <a:t>구성</a:t>
            </a:r>
            <a:endParaRPr lang="en-US" altLang="ko-KR" sz="3200" b="1" dirty="0" smtClean="0">
              <a:solidFill>
                <a:schemeClr val="accent1">
                  <a:lumMod val="75000"/>
                </a:schemeClr>
              </a:solidFill>
              <a:latin typeface="+mn-ea"/>
              <a:ea typeface="+mn-ea"/>
              <a:cs typeface="Arial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76271" y="1040606"/>
            <a:ext cx="61816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제품 전체 구성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372" y="2250523"/>
            <a:ext cx="2183805" cy="15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337423" y="1898830"/>
            <a:ext cx="2150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Device Controller(Arduino)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8333" y="6239176"/>
            <a:ext cx="1736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I/O Expansion Board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422413" y="6239177"/>
            <a:ext cx="1284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Sensor Module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169005" y="1673805"/>
            <a:ext cx="5528154" cy="2252159"/>
          </a:xfrm>
          <a:prstGeom prst="roundRect">
            <a:avLst>
              <a:gd name="adj" fmla="val 6879"/>
            </a:avLst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5854897" y="1673805"/>
            <a:ext cx="2992577" cy="2252159"/>
          </a:xfrm>
          <a:prstGeom prst="roundRect">
            <a:avLst>
              <a:gd name="adj" fmla="val 6879"/>
            </a:avLst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69005" y="4149080"/>
            <a:ext cx="2267252" cy="2436197"/>
          </a:xfrm>
          <a:prstGeom prst="roundRect">
            <a:avLst>
              <a:gd name="adj" fmla="val 6879"/>
            </a:avLst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998" y="4448513"/>
            <a:ext cx="777354" cy="72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22946">
            <a:off x="6056884" y="4462834"/>
            <a:ext cx="842437" cy="70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239" y="5171456"/>
            <a:ext cx="1402189" cy="918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407" y="5208464"/>
            <a:ext cx="1089469" cy="789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72772">
            <a:off x="7744307" y="4509861"/>
            <a:ext cx="874149" cy="649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모서리가 둥근 직사각형 32"/>
          <p:cNvSpPr/>
          <p:nvPr/>
        </p:nvSpPr>
        <p:spPr>
          <a:xfrm>
            <a:off x="5854898" y="4170923"/>
            <a:ext cx="2992577" cy="2414355"/>
          </a:xfrm>
          <a:prstGeom prst="roundRect">
            <a:avLst>
              <a:gd name="adj" fmla="val 6879"/>
            </a:avLst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6752748" y="6239177"/>
            <a:ext cx="1284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Device Module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25931" y="1898830"/>
            <a:ext cx="2677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Intel “Edison” + 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Breakout Kit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443426"/>
            <a:ext cx="2061367" cy="1758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188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5" descr="나뭇잎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8" t="2" r="-2" b="-8820"/>
          <a:stretch>
            <a:fillRect/>
          </a:stretch>
        </p:blipFill>
        <p:spPr bwMode="auto">
          <a:xfrm>
            <a:off x="4162425" y="-7938"/>
            <a:ext cx="4978400" cy="209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4"/>
          <p:cNvSpPr txBox="1">
            <a:spLocks noChangeArrowheads="1"/>
          </p:cNvSpPr>
          <p:nvPr/>
        </p:nvSpPr>
        <p:spPr bwMode="auto">
          <a:xfrm>
            <a:off x="390525" y="188913"/>
            <a:ext cx="40914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defRPr/>
            </a:pPr>
            <a:r>
              <a:rPr lang="ko-KR" altLang="en-US" sz="32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Arial" charset="0"/>
              </a:rPr>
              <a:t>제품</a:t>
            </a:r>
            <a:r>
              <a:rPr lang="en-US" altLang="ko-KR" sz="32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Arial" charset="0"/>
              </a:rPr>
              <a:t> </a:t>
            </a:r>
            <a:r>
              <a:rPr lang="ko-KR" altLang="en-US" sz="32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Arial" charset="0"/>
              </a:rPr>
              <a:t>세부 사양</a:t>
            </a:r>
            <a:endParaRPr lang="en-US" altLang="ko-KR" sz="3200" b="1" dirty="0" smtClean="0">
              <a:solidFill>
                <a:schemeClr val="accent1">
                  <a:lumMod val="75000"/>
                </a:schemeClr>
              </a:solidFill>
              <a:latin typeface="+mn-ea"/>
              <a:ea typeface="+mn-ea"/>
              <a:cs typeface="Arial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76271" y="1040606"/>
            <a:ext cx="61816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메인보드</a:t>
            </a:r>
            <a:endParaRPr lang="ko-KR" altLang="en-US" dirty="0">
              <a:latin typeface="+mn-ea"/>
              <a:ea typeface="+mn-ea"/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933349"/>
              </p:ext>
            </p:extLst>
          </p:nvPr>
        </p:nvGraphicFramePr>
        <p:xfrm>
          <a:off x="4797025" y="2226855"/>
          <a:ext cx="4189524" cy="36774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1595"/>
                <a:gridCol w="3627929"/>
              </a:tblGrid>
              <a:tr h="5178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CPU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80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90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Intel</a:t>
                      </a:r>
                      <a:r>
                        <a:rPr lang="en-US" sz="9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® Atom™ CPU at 500MHz SoC Dual-core </a:t>
                      </a:r>
                      <a:br>
                        <a:rPr lang="en-US" sz="9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</a:br>
                      <a:r>
                        <a:rPr lang="en-US" sz="90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Intel</a:t>
                      </a:r>
                      <a:r>
                        <a:rPr lang="en-US" sz="9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® Quark™ Microcontroller at 100MHz Single-core</a:t>
                      </a:r>
                      <a:endParaRPr lang="en-US" sz="9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86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RAM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80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1GB </a:t>
                      </a:r>
                      <a:r>
                        <a:rPr lang="en-US" sz="8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LPDDR3 POP Memory</a:t>
                      </a:r>
                      <a:endParaRPr 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86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Flash </a:t>
                      </a:r>
                      <a:endParaRPr lang="en-US" sz="800" u="none" strike="noStrike" dirty="0" smtClean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sz="8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storage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80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4GB </a:t>
                      </a:r>
                      <a:r>
                        <a:rPr lang="en-US" sz="80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eMMC</a:t>
                      </a:r>
                      <a:r>
                        <a:rPr lang="en-US" sz="8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(v4.51)</a:t>
                      </a:r>
                      <a:endParaRPr 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728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WiFi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80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Broadcom</a:t>
                      </a:r>
                      <a:r>
                        <a:rPr lang="en-US" sz="8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* 43340 802.11 </a:t>
                      </a:r>
                      <a:r>
                        <a:rPr lang="en-US" sz="80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a/b/g/n; Dual-band </a:t>
                      </a:r>
                      <a:r>
                        <a:rPr lang="en-US" sz="8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(2.4 and 5 GHz</a:t>
                      </a:r>
                      <a:r>
                        <a:rPr lang="en-US" sz="80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)</a:t>
                      </a:r>
                      <a:r>
                        <a:rPr lang="en-US" sz="8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/>
                      </a:r>
                      <a:br>
                        <a:rPr lang="en-US" sz="8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</a:br>
                      <a:r>
                        <a:rPr lang="en-US" sz="80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Onboard </a:t>
                      </a:r>
                      <a:r>
                        <a:rPr lang="en-US" sz="8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antenna or external antenna (SKU configurations)</a:t>
                      </a:r>
                      <a:endParaRPr 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86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Bluetooth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80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Bluetooth </a:t>
                      </a:r>
                      <a:r>
                        <a:rPr lang="en-US" sz="8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4.0, 2.1EDR</a:t>
                      </a:r>
                      <a:endParaRPr 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86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SD card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80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1 </a:t>
                      </a:r>
                      <a:r>
                        <a:rPr lang="en-US" sz="8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interface</a:t>
                      </a:r>
                      <a:endParaRPr 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86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UART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80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2 </a:t>
                      </a:r>
                      <a:r>
                        <a:rPr lang="en-US" sz="8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controllers (1 full flow control, 1 Rx/</a:t>
                      </a:r>
                      <a:r>
                        <a:rPr lang="en-US" sz="80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Tx</a:t>
                      </a:r>
                      <a:r>
                        <a:rPr lang="en-US" sz="8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)</a:t>
                      </a:r>
                      <a:endParaRPr 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86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I2C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80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2 </a:t>
                      </a:r>
                      <a:r>
                        <a:rPr lang="en-US" sz="8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controllers</a:t>
                      </a:r>
                      <a:endParaRPr 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86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SPI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80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1 </a:t>
                      </a:r>
                      <a:r>
                        <a:rPr lang="en-US" sz="8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controller with 2 chip selects</a:t>
                      </a:r>
                      <a:endParaRPr 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86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I2S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80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1 </a:t>
                      </a:r>
                      <a:r>
                        <a:rPr lang="en-US" sz="8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controller</a:t>
                      </a:r>
                      <a:endParaRPr 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86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GPIO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80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Additional </a:t>
                      </a:r>
                      <a:r>
                        <a:rPr lang="en-US" sz="8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12 (with 4 capable of PWM)</a:t>
                      </a:r>
                      <a:endParaRPr 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86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USB 2.0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n-US" sz="80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1 </a:t>
                      </a:r>
                      <a:r>
                        <a:rPr lang="en-US" sz="8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OTG controller</a:t>
                      </a:r>
                      <a:endParaRPr 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367139"/>
              </p:ext>
            </p:extLst>
          </p:nvPr>
        </p:nvGraphicFramePr>
        <p:xfrm>
          <a:off x="802335" y="4442274"/>
          <a:ext cx="3501086" cy="14311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8531"/>
                <a:gridCol w="2732555"/>
              </a:tblGrid>
              <a:tr h="2385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Base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Arduino </a:t>
                      </a:r>
                      <a:r>
                        <a:rPr lang="en-US" sz="8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Uno </a:t>
                      </a:r>
                      <a:r>
                        <a:rPr lang="ko-KR" altLang="en-US" sz="8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호환용</a:t>
                      </a:r>
                      <a:endParaRPr lang="ko-KR" alt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85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GPIO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20digital </a:t>
                      </a:r>
                      <a:r>
                        <a:rPr lang="en-US" sz="8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GPIO</a:t>
                      </a:r>
                      <a:endParaRPr 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85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input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6 </a:t>
                      </a:r>
                      <a:r>
                        <a:rPr lang="en-US" sz="8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analog inputs</a:t>
                      </a:r>
                      <a:endParaRPr 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85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UART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1 </a:t>
                      </a:r>
                      <a:r>
                        <a:rPr lang="en-US" sz="8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UART(RX/TX)</a:t>
                      </a:r>
                      <a:endParaRPr 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85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I2C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1 </a:t>
                      </a:r>
                      <a:r>
                        <a:rPr lang="en-US" sz="8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I2C</a:t>
                      </a:r>
                      <a:endParaRPr 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85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SPI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1 </a:t>
                      </a:r>
                      <a:r>
                        <a:rPr lang="en-US" sz="80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ICSP 6-pin header</a:t>
                      </a:r>
                      <a:endParaRPr lang="en-US" sz="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4797025" y="1912921"/>
            <a:ext cx="663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Edison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738136" y="4163171"/>
            <a:ext cx="1628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Edison Breakout Kit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1965266"/>
            <a:ext cx="4241504" cy="198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116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5" descr="나뭇잎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8" t="2" r="-2" b="-8820"/>
          <a:stretch>
            <a:fillRect/>
          </a:stretch>
        </p:blipFill>
        <p:spPr bwMode="auto">
          <a:xfrm>
            <a:off x="4162425" y="-7938"/>
            <a:ext cx="4978400" cy="209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4"/>
          <p:cNvSpPr txBox="1">
            <a:spLocks noChangeArrowheads="1"/>
          </p:cNvSpPr>
          <p:nvPr/>
        </p:nvSpPr>
        <p:spPr bwMode="auto">
          <a:xfrm>
            <a:off x="390525" y="188913"/>
            <a:ext cx="40914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defRPr/>
            </a:pPr>
            <a:r>
              <a:rPr lang="ko-KR" altLang="en-US" sz="32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Arial" charset="0"/>
              </a:rPr>
              <a:t>제품</a:t>
            </a:r>
            <a:r>
              <a:rPr lang="en-US" altLang="ko-KR" sz="32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Arial" charset="0"/>
              </a:rPr>
              <a:t> </a:t>
            </a:r>
            <a:r>
              <a:rPr lang="ko-KR" altLang="en-US" sz="32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Arial" charset="0"/>
              </a:rPr>
              <a:t>세부 사양</a:t>
            </a:r>
            <a:endParaRPr lang="en-US" altLang="ko-KR" sz="3200" b="1" dirty="0" smtClean="0">
              <a:solidFill>
                <a:schemeClr val="accent1">
                  <a:lumMod val="75000"/>
                </a:schemeClr>
              </a:solidFill>
              <a:latin typeface="+mn-ea"/>
              <a:ea typeface="+mn-ea"/>
              <a:cs typeface="Arial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76271" y="1040606"/>
            <a:ext cx="61816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주변 확장 보드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90" y="1804623"/>
            <a:ext cx="2520280" cy="2150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509120"/>
            <a:ext cx="2356810" cy="1665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076945" y="1666123"/>
            <a:ext cx="16967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I/O Expansion Board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31940" y="4284095"/>
            <a:ext cx="14534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Device Controller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761683"/>
              </p:ext>
            </p:extLst>
          </p:nvPr>
        </p:nvGraphicFramePr>
        <p:xfrm>
          <a:off x="4048774" y="2003005"/>
          <a:ext cx="3501086" cy="21460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8531"/>
                <a:gridCol w="2732555"/>
              </a:tblGrid>
              <a:tr h="1728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Interface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I2C Interface</a:t>
                      </a:r>
                      <a:endParaRPr lang="en-US" altLang="ko-KR" sz="800" b="0" i="0" u="none" strike="noStrike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73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Socket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altLang="ko-KR" sz="800" u="none" strike="noStrike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Xbee</a:t>
                      </a:r>
                      <a:r>
                        <a:rPr lang="en-US" altLang="ko-KR" sz="80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/</a:t>
                      </a:r>
                      <a:r>
                        <a:rPr lang="en-US" altLang="ko-KR" sz="800" u="none" strike="noStrike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Blutooth</a:t>
                      </a:r>
                      <a:r>
                        <a:rPr lang="en-US" altLang="ko-KR" sz="80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Bee Socket</a:t>
                      </a:r>
                      <a:br>
                        <a:rPr lang="en-US" altLang="ko-KR" sz="80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</a:br>
                      <a:r>
                        <a:rPr lang="en-US" altLang="ko-KR" sz="80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APC220 Socket</a:t>
                      </a:r>
                      <a:br>
                        <a:rPr lang="en-US" altLang="ko-KR" sz="80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</a:br>
                      <a:r>
                        <a:rPr lang="en-US" altLang="ko-KR" sz="80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SD Module Socket</a:t>
                      </a:r>
                      <a:endParaRPr lang="en-US" altLang="ko-KR" sz="800" b="0" i="0" u="none" strike="noStrike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728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A/D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Analog Pins 15ea, Digital Pins 42ea</a:t>
                      </a:r>
                      <a:endParaRPr lang="en-US" altLang="ko-KR" sz="800" b="0" i="0" u="none" strike="noStrike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506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Power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3.3V voltage output interface</a:t>
                      </a:r>
                      <a:br>
                        <a:rPr lang="en-US" altLang="ko-KR" sz="80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</a:br>
                      <a:r>
                        <a:rPr lang="en-US" altLang="ko-KR" sz="80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3.3V/5V I/O </a:t>
                      </a:r>
                      <a:r>
                        <a:rPr lang="en-US" altLang="ko-KR" sz="800" u="none" strike="noStrike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Pwer</a:t>
                      </a:r>
                      <a:r>
                        <a:rPr lang="en-US" altLang="ko-KR" sz="80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Selection</a:t>
                      </a:r>
                      <a:endParaRPr lang="en-US" altLang="ko-KR" sz="800" b="0" i="0" u="none" strike="noStrike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680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Features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Compatible with the new Arduino Due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3.3V/5V operating voltage select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Switch for wireless </a:t>
                      </a:r>
                      <a:r>
                        <a:rPr lang="en-US" altLang="ko-KR" sz="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communtcation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&amp; </a:t>
                      </a:r>
                      <a:r>
                        <a:rPr lang="en-US" altLang="ko-KR" sz="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programme</a:t>
                      </a:r>
                      <a:endParaRPr lang="en-US" altLang="ko-KR" sz="8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More Easily </a:t>
                      </a:r>
                      <a:r>
                        <a:rPr lang="en-US" altLang="ko-KR" sz="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recognitive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interfaces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Colorful header for illustrating digital or analog pins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Immersion gold surface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705309"/>
              </p:ext>
            </p:extLst>
          </p:nvPr>
        </p:nvGraphicFramePr>
        <p:xfrm>
          <a:off x="4031940" y="4557865"/>
          <a:ext cx="3501086" cy="18864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8531"/>
                <a:gridCol w="2732555"/>
              </a:tblGrid>
              <a:tr h="1565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Microcontroller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 ATmega328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18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Operating</a:t>
                      </a:r>
                    </a:p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Voltage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 5V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65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Input Voltage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 7-12V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565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Digital</a:t>
                      </a:r>
                      <a:r>
                        <a:rPr lang="en-US" sz="800" b="0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 I/O Pin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</a:rPr>
                        <a:t> 14(of which 6 provide PWM output)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18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Analog </a:t>
                      </a:r>
                    </a:p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Input Ping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18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DC Current per</a:t>
                      </a:r>
                    </a:p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I/O</a:t>
                      </a:r>
                      <a:r>
                        <a:rPr lang="en-US" sz="800" b="0" i="0" u="none" strike="noStrike" baseline="0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 Pin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40mA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4275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Memory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Flash(32KB of which 0.5KB used by </a:t>
                      </a:r>
                      <a:r>
                        <a:rPr lang="en-US" altLang="ko-KR" sz="8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bootloader</a:t>
                      </a:r>
                      <a:r>
                        <a:rPr lang="en-US" altLang="ko-KR" sz="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)</a:t>
                      </a:r>
                    </a:p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SRAM(2KB), </a:t>
                      </a:r>
                      <a:r>
                        <a:rPr lang="en-US" altLang="ko-KR" sz="8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EEPROM(1KB)</a:t>
                      </a:r>
                      <a:endParaRPr lang="en-US" altLang="ko-KR" sz="8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6846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맑은 고딕"/>
                        </a:rPr>
                        <a:t>Clock Speed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altLang="ko-KR" sz="8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 16MHz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27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5" descr="나뭇잎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8" t="2" r="-2" b="-8820"/>
          <a:stretch>
            <a:fillRect/>
          </a:stretch>
        </p:blipFill>
        <p:spPr bwMode="auto">
          <a:xfrm>
            <a:off x="4162425" y="-7938"/>
            <a:ext cx="4978400" cy="209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4"/>
          <p:cNvSpPr txBox="1">
            <a:spLocks noChangeArrowheads="1"/>
          </p:cNvSpPr>
          <p:nvPr/>
        </p:nvSpPr>
        <p:spPr bwMode="auto">
          <a:xfrm>
            <a:off x="390525" y="188913"/>
            <a:ext cx="40914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defRPr/>
            </a:pPr>
            <a:r>
              <a:rPr lang="ko-KR" altLang="en-US" sz="32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Arial" charset="0"/>
              </a:rPr>
              <a:t>제품</a:t>
            </a:r>
            <a:r>
              <a:rPr lang="en-US" altLang="ko-KR" sz="32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Arial" charset="0"/>
              </a:rPr>
              <a:t> </a:t>
            </a:r>
            <a:r>
              <a:rPr lang="ko-KR" altLang="en-US" sz="32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Arial" charset="0"/>
              </a:rPr>
              <a:t>세부 사양</a:t>
            </a:r>
            <a:endParaRPr lang="en-US" altLang="ko-KR" sz="3200" b="1" dirty="0" smtClean="0">
              <a:solidFill>
                <a:schemeClr val="accent1">
                  <a:lumMod val="75000"/>
                </a:schemeClr>
              </a:solidFill>
              <a:latin typeface="+mn-ea"/>
              <a:ea typeface="+mn-ea"/>
              <a:cs typeface="Arial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76271" y="1040606"/>
            <a:ext cx="61816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Sensor &amp; I/O Devices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50" y="1988840"/>
            <a:ext cx="2744719" cy="2099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397" y="4476233"/>
            <a:ext cx="777354" cy="72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22946">
            <a:off x="560283" y="4490554"/>
            <a:ext cx="842437" cy="70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638" y="5199176"/>
            <a:ext cx="1402189" cy="918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06" y="5236184"/>
            <a:ext cx="1089469" cy="789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72772">
            <a:off x="2247706" y="4537581"/>
            <a:ext cx="874149" cy="649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142489"/>
              </p:ext>
            </p:extLst>
          </p:nvPr>
        </p:nvGraphicFramePr>
        <p:xfrm>
          <a:off x="3626895" y="2123855"/>
          <a:ext cx="4950550" cy="19352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6706"/>
                <a:gridCol w="3863844"/>
              </a:tblGrid>
              <a:tr h="2419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Sound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 smtClean="0">
                          <a:effectLst/>
                        </a:rPr>
                        <a:t> Analog </a:t>
                      </a:r>
                      <a:r>
                        <a:rPr lang="en-US" sz="800" u="none" strike="noStrike" dirty="0">
                          <a:effectLst/>
                        </a:rPr>
                        <a:t>Sound Sensor(Wide voltage range from 3.3V to 5V)</a:t>
                      </a:r>
                      <a:endParaRPr lang="en-US" sz="800" b="0" i="0" u="none" strike="noStrike" dirty="0"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19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PIR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 smtClean="0">
                          <a:effectLst/>
                        </a:rPr>
                        <a:t> PIR </a:t>
                      </a:r>
                      <a:r>
                        <a:rPr lang="en-US" sz="800" u="none" strike="noStrike" dirty="0">
                          <a:effectLst/>
                        </a:rPr>
                        <a:t>Motion Sensor(angle: 100 °, distance: 7 meters)</a:t>
                      </a:r>
                      <a:endParaRPr lang="en-US" sz="800" b="0" i="0" u="none" strike="noStrike" dirty="0"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19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Temperature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 smtClean="0">
                          <a:effectLst/>
                        </a:rPr>
                        <a:t> LM35 </a:t>
                      </a:r>
                      <a:r>
                        <a:rPr lang="en-US" sz="800" u="none" strike="noStrike" dirty="0">
                          <a:effectLst/>
                        </a:rPr>
                        <a:t>Analog Linear Temperature Sensor</a:t>
                      </a:r>
                      <a:endParaRPr lang="en-US" sz="800" b="0" i="0" u="none" strike="noStrike" dirty="0"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19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Touch Sensor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 smtClean="0">
                          <a:effectLst/>
                        </a:rPr>
                        <a:t> Digital </a:t>
                      </a:r>
                      <a:r>
                        <a:rPr lang="en-US" sz="800" u="none" strike="noStrike" dirty="0">
                          <a:effectLst/>
                        </a:rPr>
                        <a:t>Capacitive Touch Sensor</a:t>
                      </a:r>
                      <a:endParaRPr lang="en-US" sz="800" b="0" i="0" u="none" strike="noStrike" dirty="0"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19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Rotation Sensor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 smtClean="0">
                          <a:effectLst/>
                        </a:rPr>
                        <a:t> Analog </a:t>
                      </a:r>
                      <a:r>
                        <a:rPr lang="en-US" sz="800" u="none" strike="noStrike" dirty="0">
                          <a:effectLst/>
                        </a:rPr>
                        <a:t>300 degree rotation sensor</a:t>
                      </a:r>
                      <a:endParaRPr lang="en-US" sz="800" b="0" i="0" u="none" strike="noStrike" dirty="0"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19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Moisture Sensor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800" u="none" strike="noStrike" dirty="0" smtClean="0">
                          <a:effectLst/>
                        </a:rPr>
                        <a:t> soil </a:t>
                      </a:r>
                      <a:r>
                        <a:rPr lang="fr-FR" sz="800" u="none" strike="noStrike" dirty="0">
                          <a:effectLst/>
                        </a:rPr>
                        <a:t>moisture sensor(Output voltage signal: 0~4.2v)</a:t>
                      </a:r>
                      <a:endParaRPr lang="fr-FR" sz="800" b="0" i="0" u="none" strike="noStrike" dirty="0"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19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Flame Sensor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 smtClean="0">
                          <a:effectLst/>
                        </a:rPr>
                        <a:t> Analog </a:t>
                      </a:r>
                      <a:r>
                        <a:rPr lang="en-US" sz="800" u="none" strike="noStrike" dirty="0">
                          <a:effectLst/>
                        </a:rPr>
                        <a:t>Flame Sensor(Responsive time : 15us)</a:t>
                      </a:r>
                      <a:endParaRPr lang="en-US" sz="800" b="0" i="0" u="none" strike="noStrike" dirty="0"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19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Light Sensor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r-FR" sz="800" u="none" strike="noStrike" dirty="0" smtClean="0">
                          <a:effectLst/>
                        </a:rPr>
                        <a:t> Analog </a:t>
                      </a:r>
                      <a:r>
                        <a:rPr lang="fr-FR" sz="800" u="none" strike="noStrike" dirty="0">
                          <a:effectLst/>
                        </a:rPr>
                        <a:t>Ambient Light Sensor(Illumination range : 1 Lux to 6000 Lux)</a:t>
                      </a:r>
                      <a:endParaRPr lang="fr-FR" sz="800" b="0" i="0" u="none" strike="noStrike" dirty="0">
                        <a:effectLst/>
                        <a:latin typeface="맑은 고딕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316974"/>
              </p:ext>
            </p:extLst>
          </p:nvPr>
        </p:nvGraphicFramePr>
        <p:xfrm>
          <a:off x="3626895" y="4677888"/>
          <a:ext cx="4950550" cy="14514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6706"/>
                <a:gridCol w="3863844"/>
              </a:tblGrid>
              <a:tr h="2419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Buzzer Module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돋움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 smtClean="0">
                          <a:effectLst/>
                        </a:rPr>
                        <a:t> Digital </a:t>
                      </a:r>
                      <a:r>
                        <a:rPr lang="en-US" sz="800" u="none" strike="noStrike" dirty="0">
                          <a:effectLst/>
                        </a:rPr>
                        <a:t>Buzzer Module</a:t>
                      </a:r>
                      <a:endParaRPr lang="en-US" sz="800" b="0" i="0" u="none" strike="noStrike" dirty="0"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19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LED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돋움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 smtClean="0">
                          <a:effectLst/>
                        </a:rPr>
                        <a:t> Digital </a:t>
                      </a:r>
                      <a:r>
                        <a:rPr lang="en-US" sz="800" u="none" strike="noStrike" dirty="0">
                          <a:effectLst/>
                        </a:rPr>
                        <a:t>LED Light Module</a:t>
                      </a:r>
                      <a:endParaRPr lang="en-US" sz="800" b="0" i="0" u="none" strike="noStrike" dirty="0"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19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Button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돋움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 smtClean="0">
                          <a:effectLst/>
                        </a:rPr>
                        <a:t> Digital </a:t>
                      </a:r>
                      <a:r>
                        <a:rPr lang="en-US" sz="800" u="none" strike="noStrike" dirty="0">
                          <a:effectLst/>
                        </a:rPr>
                        <a:t>Push Button</a:t>
                      </a:r>
                      <a:endParaRPr lang="en-US" sz="800" b="0" i="0" u="none" strike="noStrike" dirty="0"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19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Servo Motor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돋움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 dirty="0" smtClean="0">
                          <a:effectLst/>
                        </a:rPr>
                        <a:t> 9g </a:t>
                      </a:r>
                      <a:r>
                        <a:rPr lang="pt-BR" sz="800" u="none" strike="noStrike" dirty="0">
                          <a:effectLst/>
                        </a:rPr>
                        <a:t>Micro Servo Motor(Stall Torque: 1.6 kg)</a:t>
                      </a:r>
                      <a:endParaRPr lang="pt-BR" sz="800" b="0" i="0" u="none" strike="noStrike" dirty="0"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19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LCD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돋움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 smtClean="0">
                          <a:effectLst/>
                        </a:rPr>
                        <a:t> LCD </a:t>
                      </a:r>
                      <a:r>
                        <a:rPr lang="en-US" sz="800" u="none" strike="noStrike" dirty="0">
                          <a:effectLst/>
                        </a:rPr>
                        <a:t>Keypad Shield(5Push Button, </a:t>
                      </a:r>
                      <a:endParaRPr lang="en-US" sz="800" b="0" i="0" u="none" strike="noStrike" dirty="0"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19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Relay</a:t>
                      </a:r>
                      <a:endParaRPr lang="en-US" sz="800" b="0" i="0" u="none" strike="noStrike" dirty="0">
                        <a:solidFill>
                          <a:schemeClr val="bg1"/>
                        </a:solidFill>
                        <a:effectLst/>
                        <a:latin typeface="돋움"/>
                      </a:endParaRPr>
                    </a:p>
                  </a:txBody>
                  <a:tcPr marL="9525" marR="9525" marT="9525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 dirty="0" smtClean="0">
                          <a:effectLst/>
                        </a:rPr>
                        <a:t> Relay </a:t>
                      </a:r>
                      <a:r>
                        <a:rPr lang="en-US" sz="800" u="none" strike="noStrike" dirty="0">
                          <a:effectLst/>
                        </a:rPr>
                        <a:t>Module</a:t>
                      </a:r>
                      <a:endParaRPr lang="en-US" sz="800" b="0" i="0" u="none" strike="noStrike" dirty="0">
                        <a:effectLst/>
                        <a:latin typeface="Tahoma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3633616" y="1850340"/>
            <a:ext cx="128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Sensor Module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633616" y="4370558"/>
            <a:ext cx="15744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I/O Device Module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6591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5" descr="나뭇잎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8" t="2" r="-2" b="-8820"/>
          <a:stretch>
            <a:fillRect/>
          </a:stretch>
        </p:blipFill>
        <p:spPr bwMode="auto">
          <a:xfrm>
            <a:off x="4162425" y="-7938"/>
            <a:ext cx="4978400" cy="209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4"/>
          <p:cNvSpPr txBox="1">
            <a:spLocks noChangeArrowheads="1"/>
          </p:cNvSpPr>
          <p:nvPr/>
        </p:nvSpPr>
        <p:spPr bwMode="auto">
          <a:xfrm>
            <a:off x="390525" y="188913"/>
            <a:ext cx="409146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defRPr/>
            </a:pPr>
            <a:r>
              <a:rPr lang="ko-KR" altLang="en-US" sz="32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Arial" charset="0"/>
              </a:rPr>
              <a:t>개발 환경</a:t>
            </a:r>
            <a:endParaRPr lang="en-US" altLang="ko-KR" sz="3200" b="1" dirty="0" smtClean="0">
              <a:solidFill>
                <a:schemeClr val="accent1">
                  <a:lumMod val="75000"/>
                </a:schemeClr>
              </a:solidFill>
              <a:latin typeface="+mn-ea"/>
              <a:ea typeface="+mn-ea"/>
              <a:cs typeface="Arial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571" y="1543102"/>
            <a:ext cx="913519" cy="747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198" y="1595733"/>
            <a:ext cx="1107104" cy="67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145" y="1703941"/>
            <a:ext cx="1055570" cy="456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244" y="1613850"/>
            <a:ext cx="951732" cy="601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1367453" y="1501541"/>
            <a:ext cx="1170130" cy="841450"/>
            <a:chOff x="521550" y="4990704"/>
            <a:chExt cx="1170130" cy="841450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5051978"/>
              <a:ext cx="999545" cy="73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521550" y="4990704"/>
              <a:ext cx="1170130" cy="841450"/>
            </a:xfrm>
            <a:prstGeom prst="round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모서리가 둥근 직사각형 27"/>
          <p:cNvSpPr/>
          <p:nvPr/>
        </p:nvSpPr>
        <p:spPr>
          <a:xfrm>
            <a:off x="2990890" y="1493785"/>
            <a:ext cx="1170130" cy="841450"/>
          </a:xfrm>
          <a:prstGeom prst="round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4593685" y="1493785"/>
            <a:ext cx="1170130" cy="841450"/>
          </a:xfrm>
          <a:prstGeom prst="round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6213865" y="1493785"/>
            <a:ext cx="1170130" cy="841450"/>
          </a:xfrm>
          <a:prstGeom prst="round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7834045" y="1493785"/>
            <a:ext cx="1170130" cy="841450"/>
          </a:xfrm>
          <a:prstGeom prst="round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/>
          <p:cNvGrpSpPr/>
          <p:nvPr/>
        </p:nvGrpSpPr>
        <p:grpSpPr>
          <a:xfrm>
            <a:off x="-71010" y="2618910"/>
            <a:ext cx="9211835" cy="3426269"/>
            <a:chOff x="-71010" y="2658026"/>
            <a:chExt cx="9211835" cy="2751194"/>
          </a:xfrm>
        </p:grpSpPr>
        <p:sp>
          <p:nvSpPr>
            <p:cNvPr id="70" name="모서리가 접힌 도형 69"/>
            <p:cNvSpPr/>
            <p:nvPr/>
          </p:nvSpPr>
          <p:spPr>
            <a:xfrm>
              <a:off x="1" y="2658026"/>
              <a:ext cx="1159492" cy="540060"/>
            </a:xfrm>
            <a:prstGeom prst="foldedCorner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226183" y="2658026"/>
              <a:ext cx="7914642" cy="5400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09482" y="2809350"/>
              <a:ext cx="450765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300" b="1" dirty="0" smtClean="0">
                  <a:solidFill>
                    <a:schemeClr val="bg1"/>
                  </a:solidFill>
                  <a:latin typeface="+mn-ea"/>
                  <a:ea typeface="+mn-ea"/>
                </a:rPr>
                <a:t>IDE</a:t>
              </a:r>
              <a:endParaRPr lang="ko-KR" altLang="en-US" sz="13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383762" y="2784838"/>
              <a:ext cx="10735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FF00"/>
                  </a:solidFill>
                  <a:latin typeface="+mn-ea"/>
                  <a:ea typeface="+mn-ea"/>
                </a:rPr>
                <a:t>Arduino IDE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005880" y="2788804"/>
              <a:ext cx="11701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rgbClr val="FFFF00"/>
                  </a:solidFill>
                  <a:latin typeface="+mn-ea"/>
                  <a:ea typeface="+mn-ea"/>
                </a:rPr>
                <a:t>Intel XDK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608675" y="2788804"/>
              <a:ext cx="11701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  <a:latin typeface="+mn-ea"/>
                  <a:ea typeface="+mn-ea"/>
                </a:rPr>
                <a:t>Eclipse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228855" y="2788804"/>
              <a:ext cx="11701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  <a:latin typeface="+mn-ea"/>
                  <a:ea typeface="+mn-ea"/>
                </a:rPr>
                <a:t>Wyliodrin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865992" y="2788804"/>
              <a:ext cx="11701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  <a:latin typeface="+mn-ea"/>
                  <a:ea typeface="+mn-ea"/>
                </a:rPr>
                <a:t>Firmware</a:t>
              </a:r>
            </a:p>
          </p:txBody>
        </p:sp>
        <p:cxnSp>
          <p:nvCxnSpPr>
            <p:cNvPr id="61" name="직선 연결선 60"/>
            <p:cNvCxnSpPr/>
            <p:nvPr/>
          </p:nvCxnSpPr>
          <p:spPr>
            <a:xfrm>
              <a:off x="2703475" y="2770683"/>
              <a:ext cx="0" cy="2951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>
              <a:off x="4413665" y="2770683"/>
              <a:ext cx="0" cy="2951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/>
            <p:nvPr/>
          </p:nvCxnSpPr>
          <p:spPr>
            <a:xfrm>
              <a:off x="5988840" y="2770683"/>
              <a:ext cx="0" cy="2951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7654025" y="2770683"/>
              <a:ext cx="0" cy="2951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모서리가 접힌 도형 77"/>
            <p:cNvSpPr/>
            <p:nvPr/>
          </p:nvSpPr>
          <p:spPr>
            <a:xfrm>
              <a:off x="1" y="3383995"/>
              <a:ext cx="1159492" cy="540060"/>
            </a:xfrm>
            <a:prstGeom prst="foldedCorner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1226183" y="3383995"/>
              <a:ext cx="7914642" cy="5400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-71010" y="3452679"/>
              <a:ext cx="11905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  <a:latin typeface="+mn-ea"/>
                  <a:ea typeface="+mn-ea"/>
                </a:rPr>
                <a:t>Programming</a:t>
              </a:r>
            </a:p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  <a:latin typeface="+mn-ea"/>
                  <a:ea typeface="+mn-ea"/>
                </a:rPr>
                <a:t>Language</a:t>
              </a:r>
              <a:endParaRPr lang="ko-KR" altLang="en-US" sz="12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331640" y="3429000"/>
              <a:ext cx="13076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rgbClr val="FFFF00"/>
                  </a:solidFill>
                  <a:latin typeface="+mn-ea"/>
                  <a:ea typeface="+mn-ea"/>
                </a:rPr>
                <a:t>Arduino Sketch</a:t>
              </a:r>
            </a:p>
            <a:p>
              <a:pPr algn="ctr"/>
              <a:r>
                <a:rPr lang="en-US" altLang="ko-KR" sz="1200" b="1" dirty="0" smtClean="0">
                  <a:solidFill>
                    <a:srgbClr val="FFFF00"/>
                  </a:solidFill>
                  <a:latin typeface="+mn-ea"/>
                  <a:ea typeface="+mn-ea"/>
                </a:rPr>
                <a:t>C++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005880" y="3429000"/>
              <a:ext cx="11701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rgbClr val="FFFF00"/>
                  </a:solidFill>
                  <a:latin typeface="+mn-ea"/>
                  <a:ea typeface="+mn-ea"/>
                </a:rPr>
                <a:t>JavaScript</a:t>
              </a:r>
            </a:p>
            <a:p>
              <a:pPr algn="ctr"/>
              <a:r>
                <a:rPr lang="en-US" altLang="ko-KR" sz="1200" b="1" dirty="0" smtClean="0">
                  <a:solidFill>
                    <a:srgbClr val="FFFF00"/>
                  </a:solidFill>
                  <a:latin typeface="+mn-ea"/>
                  <a:ea typeface="+mn-ea"/>
                </a:rPr>
                <a:t>Node JS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4608675" y="3429000"/>
              <a:ext cx="11701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  <a:latin typeface="+mn-ea"/>
                  <a:ea typeface="+mn-ea"/>
                </a:rPr>
                <a:t>C/C++</a:t>
              </a:r>
            </a:p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  <a:latin typeface="+mn-ea"/>
                  <a:ea typeface="+mn-ea"/>
                </a:rPr>
                <a:t>Python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6228855" y="3429000"/>
              <a:ext cx="11701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  <a:latin typeface="+mn-ea"/>
                  <a:ea typeface="+mn-ea"/>
                </a:rPr>
                <a:t>Visual</a:t>
              </a:r>
            </a:p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  <a:latin typeface="+mn-ea"/>
                  <a:ea typeface="+mn-ea"/>
                </a:rPr>
                <a:t>Java Script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7865992" y="3514773"/>
              <a:ext cx="11701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  <a:latin typeface="+mn-ea"/>
                  <a:ea typeface="+mn-ea"/>
                </a:rPr>
                <a:t>C/C++</a:t>
              </a:r>
            </a:p>
          </p:txBody>
        </p:sp>
        <p:cxnSp>
          <p:nvCxnSpPr>
            <p:cNvPr id="86" name="직선 연결선 85"/>
            <p:cNvCxnSpPr/>
            <p:nvPr/>
          </p:nvCxnSpPr>
          <p:spPr>
            <a:xfrm>
              <a:off x="2703475" y="3496652"/>
              <a:ext cx="0" cy="2951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/>
            <p:cNvCxnSpPr/>
            <p:nvPr/>
          </p:nvCxnSpPr>
          <p:spPr>
            <a:xfrm>
              <a:off x="4413665" y="3496652"/>
              <a:ext cx="0" cy="2951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 87"/>
            <p:cNvCxnSpPr/>
            <p:nvPr/>
          </p:nvCxnSpPr>
          <p:spPr>
            <a:xfrm>
              <a:off x="5988840" y="3496652"/>
              <a:ext cx="0" cy="2951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/>
            <p:cNvCxnSpPr/>
            <p:nvPr/>
          </p:nvCxnSpPr>
          <p:spPr>
            <a:xfrm>
              <a:off x="7654025" y="3496652"/>
              <a:ext cx="0" cy="2951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모서리가 접힌 도형 89"/>
            <p:cNvSpPr/>
            <p:nvPr/>
          </p:nvSpPr>
          <p:spPr>
            <a:xfrm>
              <a:off x="1" y="4119065"/>
              <a:ext cx="1159492" cy="540060"/>
            </a:xfrm>
            <a:prstGeom prst="foldedCorner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1226183" y="4119065"/>
              <a:ext cx="7914642" cy="5400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-5553" y="4187749"/>
              <a:ext cx="8039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  <a:latin typeface="+mn-ea"/>
                  <a:ea typeface="+mn-ea"/>
                </a:rPr>
                <a:t>Tools</a:t>
              </a:r>
            </a:p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  <a:latin typeface="+mn-ea"/>
                  <a:ea typeface="+mn-ea"/>
                </a:rPr>
                <a:t>Libraries</a:t>
              </a:r>
              <a:endParaRPr lang="ko-KR" altLang="en-US" sz="12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583473" y="4164070"/>
              <a:ext cx="8039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rgbClr val="FFFF00"/>
                  </a:solidFill>
                  <a:latin typeface="+mn-ea"/>
                  <a:ea typeface="+mn-ea"/>
                </a:rPr>
                <a:t>Arduino</a:t>
              </a:r>
            </a:p>
            <a:p>
              <a:pPr algn="ctr"/>
              <a:r>
                <a:rPr lang="en-US" altLang="ko-KR" sz="1200" b="1" dirty="0" smtClean="0">
                  <a:solidFill>
                    <a:srgbClr val="FFFF00"/>
                  </a:solidFill>
                  <a:latin typeface="+mn-ea"/>
                  <a:ea typeface="+mn-ea"/>
                </a:rPr>
                <a:t>Libraries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005880" y="4232121"/>
              <a:ext cx="11701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rgbClr val="FFFF00"/>
                  </a:solidFill>
                  <a:latin typeface="+mn-ea"/>
                  <a:ea typeface="+mn-ea"/>
                </a:rPr>
                <a:t>Intel XDK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608675" y="4239090"/>
              <a:ext cx="11701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  <a:latin typeface="+mn-ea"/>
                  <a:ea typeface="+mn-ea"/>
                </a:rPr>
                <a:t>ISS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228855" y="4239090"/>
              <a:ext cx="11701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  <a:latin typeface="+mn-ea"/>
                  <a:ea typeface="+mn-ea"/>
                </a:rPr>
                <a:t>Wyliodrin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7865992" y="4249843"/>
              <a:ext cx="11701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  <a:latin typeface="+mn-ea"/>
                  <a:ea typeface="+mn-ea"/>
                </a:rPr>
                <a:t>MCU SDK</a:t>
              </a:r>
            </a:p>
          </p:txBody>
        </p:sp>
        <p:cxnSp>
          <p:nvCxnSpPr>
            <p:cNvPr id="98" name="직선 연결선 97"/>
            <p:cNvCxnSpPr/>
            <p:nvPr/>
          </p:nvCxnSpPr>
          <p:spPr>
            <a:xfrm>
              <a:off x="2703475" y="4231722"/>
              <a:ext cx="0" cy="2951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/>
            <p:nvPr/>
          </p:nvCxnSpPr>
          <p:spPr>
            <a:xfrm>
              <a:off x="4413665" y="4231722"/>
              <a:ext cx="0" cy="2951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/>
            <p:nvPr/>
          </p:nvCxnSpPr>
          <p:spPr>
            <a:xfrm>
              <a:off x="5988840" y="4231722"/>
              <a:ext cx="0" cy="2951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/>
            <p:nvPr/>
          </p:nvCxnSpPr>
          <p:spPr>
            <a:xfrm>
              <a:off x="7654025" y="4231722"/>
              <a:ext cx="0" cy="2951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모서리가 접힌 도형 101"/>
            <p:cNvSpPr/>
            <p:nvPr/>
          </p:nvSpPr>
          <p:spPr>
            <a:xfrm>
              <a:off x="1" y="4869160"/>
              <a:ext cx="1159492" cy="540060"/>
            </a:xfrm>
            <a:prstGeom prst="foldedCorner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3" name="직사각형 102"/>
            <p:cNvSpPr/>
            <p:nvPr/>
          </p:nvSpPr>
          <p:spPr>
            <a:xfrm>
              <a:off x="1226183" y="4869160"/>
              <a:ext cx="7914642" cy="5400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00689" y="5035873"/>
              <a:ext cx="3914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  <a:latin typeface="+mn-ea"/>
                  <a:ea typeface="+mn-ea"/>
                </a:rPr>
                <a:t>OS</a:t>
              </a:r>
              <a:endParaRPr lang="ko-KR" altLang="en-US" sz="12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756274" y="5000690"/>
              <a:ext cx="1314784" cy="2718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+mn-ea"/>
                  <a:ea typeface="+mn-ea"/>
                </a:rPr>
                <a:t>Yocto Linux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7865992" y="4999938"/>
              <a:ext cx="11701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  <a:latin typeface="+mn-ea"/>
                  <a:ea typeface="+mn-ea"/>
                </a:rPr>
                <a:t>RTOS</a:t>
              </a:r>
            </a:p>
          </p:txBody>
        </p:sp>
        <p:cxnSp>
          <p:nvCxnSpPr>
            <p:cNvPr id="114" name="직선 연결선 113"/>
            <p:cNvCxnSpPr/>
            <p:nvPr/>
          </p:nvCxnSpPr>
          <p:spPr>
            <a:xfrm>
              <a:off x="7654025" y="4999938"/>
              <a:ext cx="0" cy="2951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62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24" y="4087974"/>
            <a:ext cx="2676727" cy="1788381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935" y="1151850"/>
            <a:ext cx="2707789" cy="1778702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그림 5" descr="나뭇잎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8" t="2" r="-2" b="-8820"/>
          <a:stretch>
            <a:fillRect/>
          </a:stretch>
        </p:blipFill>
        <p:spPr bwMode="auto">
          <a:xfrm>
            <a:off x="4162425" y="-7938"/>
            <a:ext cx="4978400" cy="209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14"/>
          <p:cNvSpPr txBox="1">
            <a:spLocks noChangeArrowheads="1"/>
          </p:cNvSpPr>
          <p:nvPr/>
        </p:nvSpPr>
        <p:spPr bwMode="auto">
          <a:xfrm>
            <a:off x="390525" y="188913"/>
            <a:ext cx="543123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defRPr/>
            </a:pPr>
            <a:r>
              <a:rPr lang="ko-KR" altLang="en-US" sz="32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Arial" charset="0"/>
              </a:rPr>
              <a:t>활용 사례분야 </a:t>
            </a:r>
            <a:r>
              <a:rPr lang="en-US" altLang="ko-KR" sz="1400" b="1" dirty="0" smtClean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Arial" charset="0"/>
              </a:rPr>
              <a:t>Product Development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88" r="51119" b="10662"/>
          <a:stretch/>
        </p:blipFill>
        <p:spPr bwMode="auto">
          <a:xfrm>
            <a:off x="206515" y="1151851"/>
            <a:ext cx="2766736" cy="1778701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88" b="7870"/>
          <a:stretch/>
        </p:blipFill>
        <p:spPr bwMode="auto">
          <a:xfrm>
            <a:off x="6102168" y="1151850"/>
            <a:ext cx="2250251" cy="1800007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1520" y="2951857"/>
            <a:ext cx="2968313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닉시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(Nixie – </a:t>
            </a:r>
            <a:r>
              <a:rPr lang="en-US" altLang="ko-KR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Flyable&amp;Wearable</a:t>
            </a:r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 Camera)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카메라가 장착된 휴대용 </a:t>
            </a:r>
            <a:r>
              <a:rPr lang="ko-KR" altLang="en-US" sz="9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드론</a:t>
            </a:r>
            <a:endParaRPr lang="en-US" altLang="ko-KR" sz="9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손목을 튕겨내는 </a:t>
            </a:r>
            <a:r>
              <a:rPr lang="ko-KR" altLang="en-US" sz="9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제서처를</a:t>
            </a: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 통해 하늘로 날리고 </a:t>
            </a:r>
            <a:endParaRPr lang="en-US" altLang="ko-KR" sz="9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  <a:p>
            <a:pPr>
              <a:lnSpc>
                <a:spcPct val="120000"/>
              </a:lnSpc>
            </a:pP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 </a:t>
            </a:r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   </a:t>
            </a: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하늘 위에서 다양한 앵글로 사진과 영상 촬영</a:t>
            </a:r>
            <a:endParaRPr lang="en-US" altLang="ko-KR" sz="9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38805" y="2951857"/>
            <a:ext cx="2400850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에디슨 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Home Network System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9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IoT</a:t>
            </a:r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스마트 </a:t>
            </a:r>
            <a:r>
              <a:rPr lang="ko-KR" altLang="en-US" sz="9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홈네트워크</a:t>
            </a: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 시스템</a:t>
            </a:r>
            <a:endParaRPr lang="en-US" altLang="ko-KR" sz="9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감성조명연출</a:t>
            </a:r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자동공기정화시스템</a:t>
            </a:r>
            <a:endParaRPr lang="en-US" altLang="ko-KR" sz="9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온도감지 제어 시스템</a:t>
            </a:r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원격 화재감지</a:t>
            </a:r>
            <a:endParaRPr lang="en-US" altLang="ko-KR" sz="9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소음측정 시스템</a:t>
            </a:r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9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스마트폰</a:t>
            </a: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 연동제어</a:t>
            </a:r>
            <a:endParaRPr lang="en-US" altLang="ko-KR" sz="9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67155" y="2951857"/>
            <a:ext cx="2868093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복합계수기</a:t>
            </a:r>
            <a:endParaRPr lang="en-US" altLang="ko-KR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9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버스내</a:t>
            </a: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 설치</a:t>
            </a:r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지폐</a:t>
            </a:r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동전</a:t>
            </a:r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스마트카드 등 요금결제</a:t>
            </a:r>
            <a:endParaRPr lang="en-US" altLang="ko-KR" sz="9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다종의 주화 인식 및 복합 </a:t>
            </a:r>
            <a:r>
              <a:rPr lang="ko-KR" altLang="en-US" sz="9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과금</a:t>
            </a: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 기술</a:t>
            </a:r>
            <a:endParaRPr lang="en-US" altLang="ko-KR" sz="9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다양한 통신 방식 지원</a:t>
            </a:r>
            <a:endParaRPr lang="en-US" altLang="ko-KR" sz="9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1140" y="5887457"/>
            <a:ext cx="2199641" cy="893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Edison 4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족 보행 로봇</a:t>
            </a:r>
            <a:endParaRPr lang="en-US" altLang="ko-KR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카메라 탑재</a:t>
            </a:r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원격 실시간 영상 감지</a:t>
            </a:r>
            <a:endParaRPr lang="en-US" altLang="ko-KR" sz="9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인텔 에디슨의 블루투스</a:t>
            </a:r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, </a:t>
            </a:r>
            <a:r>
              <a:rPr lang="en-US" altLang="ko-KR" sz="9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Wifi</a:t>
            </a:r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활용 </a:t>
            </a:r>
            <a:endParaRPr lang="en-US" altLang="ko-KR" sz="9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12</a:t>
            </a: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개의 디지털 </a:t>
            </a:r>
            <a:r>
              <a:rPr lang="ko-KR" altLang="en-US" sz="9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서보</a:t>
            </a: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 모터연동</a:t>
            </a:r>
            <a:endParaRPr lang="en-US" altLang="ko-KR" sz="9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833" y="4087974"/>
            <a:ext cx="2704892" cy="1788382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3216555" y="5887457"/>
            <a:ext cx="2605200" cy="893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RFID </a:t>
            </a:r>
            <a:r>
              <a:rPr lang="ko-KR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음식물 개별 계량기</a:t>
            </a:r>
            <a:endParaRPr lang="en-US" altLang="ko-KR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RFID </a:t>
            </a: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기반의 음식물 쓰레기 </a:t>
            </a:r>
            <a:r>
              <a:rPr lang="ko-KR" altLang="en-US" sz="9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종량제</a:t>
            </a: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 시스템</a:t>
            </a:r>
            <a:endParaRPr lang="en-US" altLang="ko-KR" sz="9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M2M</a:t>
            </a: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기반의 각종 센서간 통신 및 </a:t>
            </a:r>
            <a:r>
              <a:rPr lang="ko-KR" altLang="en-US" sz="9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과금</a:t>
            </a: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 기술</a:t>
            </a:r>
            <a:endParaRPr lang="en-US" altLang="ko-KR" sz="9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내부 센서</a:t>
            </a:r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계량기 기기</a:t>
            </a:r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네트워크 활용</a:t>
            </a:r>
            <a:endParaRPr lang="en-US" altLang="ko-KR" sz="9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169" y="4090954"/>
            <a:ext cx="2904989" cy="1785402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6101789" y="5887457"/>
            <a:ext cx="2738250" cy="893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Smart RC Car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RC</a:t>
            </a: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모드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 </a:t>
            </a: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및 인터넷 모드로 조종 가능한 </a:t>
            </a:r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RC Car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32bit 370MHz </a:t>
            </a: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마이크로 프로세서 기반 제어</a:t>
            </a:r>
            <a:endParaRPr lang="en-US" altLang="ko-KR" sz="9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실시간 영상컨트롤</a:t>
            </a:r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, </a:t>
            </a: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홈</a:t>
            </a:r>
            <a:r>
              <a:rPr lang="en-US" altLang="ko-K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CCTV, </a:t>
            </a: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방범 카메라 활용</a:t>
            </a:r>
            <a:endParaRPr lang="en-US" altLang="ko-KR" sz="9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054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8178</TotalTime>
  <Words>903</Words>
  <Application>Microsoft Office PowerPoint</Application>
  <PresentationFormat>화면 슬라이드 쇼(4:3)</PresentationFormat>
  <Paragraphs>224</Paragraphs>
  <Slides>12</Slides>
  <Notes>10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3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 A TITLE SLIDE</dc:title>
  <dc:creator>eugene</dc:creator>
  <cp:lastModifiedBy>hello</cp:lastModifiedBy>
  <cp:revision>769</cp:revision>
  <dcterms:created xsi:type="dcterms:W3CDTF">2012-12-28T02:22:59Z</dcterms:created>
  <dcterms:modified xsi:type="dcterms:W3CDTF">2015-06-09T00:40:47Z</dcterms:modified>
</cp:coreProperties>
</file>